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sldIdLst>
    <p:sldId id="1931" r:id="rId2"/>
    <p:sldId id="1932" r:id="rId3"/>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09B"/>
    <a:srgbClr val="3478E0"/>
    <a:srgbClr val="F5C242"/>
    <a:srgbClr val="052A85"/>
    <a:srgbClr val="01509B"/>
    <a:srgbClr val="469D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8"/>
    <p:restoredTop sz="95659"/>
  </p:normalViewPr>
  <p:slideViewPr>
    <p:cSldViewPr snapToGrid="0">
      <p:cViewPr>
        <p:scale>
          <a:sx n="140" d="100"/>
          <a:sy n="140" d="100"/>
        </p:scale>
        <p:origin x="1904" y="-4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C8028BB-F7EA-6E45-BE3F-4BBE5E6D1DE6}" type="datetimeFigureOut">
              <a:rPr lang="en-US" smtClean="0"/>
              <a:t>3/24/23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300140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8028BB-F7EA-6E45-BE3F-4BBE5E6D1DE6}" type="datetimeFigureOut">
              <a:rPr lang="en-US" smtClean="0"/>
              <a:t>3/24/23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2865348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8028BB-F7EA-6E45-BE3F-4BBE5E6D1DE6}" type="datetimeFigureOut">
              <a:rPr lang="en-US" smtClean="0"/>
              <a:t>3/24/23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3446805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subHea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605A45F-D3E5-294B-A71A-4B8DCBFC6A04}"/>
              </a:ext>
            </a:extLst>
          </p:cNvPr>
          <p:cNvPicPr>
            <a:picLocks noChangeAspect="1"/>
          </p:cNvPicPr>
          <p:nvPr userDrawn="1"/>
        </p:nvPicPr>
        <p:blipFill rotWithShape="1">
          <a:blip r:embed="rId2"/>
          <a:srcRect l="1" r="110" b="9172"/>
          <a:stretch/>
        </p:blipFill>
        <p:spPr>
          <a:xfrm>
            <a:off x="-9730" y="9596998"/>
            <a:ext cx="7782130" cy="461402"/>
          </a:xfrm>
          <a:prstGeom prst="rect">
            <a:avLst/>
          </a:prstGeom>
        </p:spPr>
      </p:pic>
      <p:sp>
        <p:nvSpPr>
          <p:cNvPr id="2" name="Title 1">
            <a:extLst>
              <a:ext uri="{FF2B5EF4-FFF2-40B4-BE49-F238E27FC236}">
                <a16:creationId xmlns:a16="http://schemas.microsoft.com/office/drawing/2014/main" id="{7DAD65CD-9EFF-8C41-A496-17EB742E0D95}"/>
              </a:ext>
            </a:extLst>
          </p:cNvPr>
          <p:cNvSpPr>
            <a:spLocks noGrp="1"/>
          </p:cNvSpPr>
          <p:nvPr>
            <p:ph type="title"/>
          </p:nvPr>
        </p:nvSpPr>
        <p:spPr>
          <a:xfrm>
            <a:off x="534354" y="78607"/>
            <a:ext cx="6703695" cy="1944159"/>
          </a:xfrm>
        </p:spPr>
        <p:txBody>
          <a:bodyPr lIns="91440" anchor="b" anchorCtr="0"/>
          <a:lstStyle/>
          <a:p>
            <a:r>
              <a:rPr lang="en-US" dirty="0"/>
              <a:t>Click to edit Master title style</a:t>
            </a:r>
          </a:p>
        </p:txBody>
      </p:sp>
      <p:sp>
        <p:nvSpPr>
          <p:cNvPr id="3" name="Content Placeholder 2">
            <a:extLst>
              <a:ext uri="{FF2B5EF4-FFF2-40B4-BE49-F238E27FC236}">
                <a16:creationId xmlns:a16="http://schemas.microsoft.com/office/drawing/2014/main" id="{D13385A8-8186-784B-A2EA-F8A4647A01F1}"/>
              </a:ext>
            </a:extLst>
          </p:cNvPr>
          <p:cNvSpPr>
            <a:spLocks noGrp="1"/>
          </p:cNvSpPr>
          <p:nvPr>
            <p:ph idx="1"/>
          </p:nvPr>
        </p:nvSpPr>
        <p:spPr/>
        <p:txBody>
          <a:bodyPr/>
          <a:lstStyle>
            <a:lvl1pPr>
              <a:lnSpc>
                <a:spcPct val="100000"/>
              </a:lnSpc>
              <a:spcAft>
                <a:spcPts val="1209"/>
              </a:spcAft>
              <a:defRPr sz="3223"/>
            </a:lvl1pPr>
            <a:lvl2pPr>
              <a:lnSpc>
                <a:spcPct val="100000"/>
              </a:lnSpc>
              <a:spcAft>
                <a:spcPts val="1209"/>
              </a:spcAft>
              <a:defRPr sz="2821"/>
            </a:lvl2pPr>
            <a:lvl3pPr>
              <a:spcAft>
                <a:spcPts val="1209"/>
              </a:spcAft>
              <a:defRPr sz="2417"/>
            </a:lvl3pPr>
            <a:lvl4pPr>
              <a:spcAft>
                <a:spcPts val="1209"/>
              </a:spcAft>
              <a:defRPr sz="2217"/>
            </a:lvl4pPr>
            <a:lvl5pPr>
              <a:spcAft>
                <a:spcPts val="1209"/>
              </a:spcAft>
              <a:defRPr sz="2217"/>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62C9CD20-2841-9442-8682-F1DADEBA85CF}"/>
              </a:ext>
            </a:extLst>
          </p:cNvPr>
          <p:cNvSpPr>
            <a:spLocks noGrp="1"/>
          </p:cNvSpPr>
          <p:nvPr>
            <p:ph type="dt" sz="half" idx="10"/>
          </p:nvPr>
        </p:nvSpPr>
        <p:spPr>
          <a:xfrm>
            <a:off x="534353" y="9322648"/>
            <a:ext cx="1748790" cy="535517"/>
          </a:xfrm>
          <a:prstGeom prst="rect">
            <a:avLst/>
          </a:prstGeom>
        </p:spPr>
        <p:txBody>
          <a:bodyPr/>
          <a:lstStyle/>
          <a:p>
            <a:fld id="{B9218DC2-1EED-0146-8B48-682D0F8E7ADC}" type="datetime1">
              <a:rPr lang="en-US" smtClean="0"/>
              <a:t>3/24/23</a:t>
            </a:fld>
            <a:endParaRPr lang="en-US"/>
          </a:p>
        </p:txBody>
      </p:sp>
      <p:sp>
        <p:nvSpPr>
          <p:cNvPr id="5" name="Footer Placeholder 4">
            <a:extLst>
              <a:ext uri="{FF2B5EF4-FFF2-40B4-BE49-F238E27FC236}">
                <a16:creationId xmlns:a16="http://schemas.microsoft.com/office/drawing/2014/main" id="{D3A349F4-D646-D94C-B4F9-A955263917D9}"/>
              </a:ext>
            </a:extLst>
          </p:cNvPr>
          <p:cNvSpPr>
            <a:spLocks noGrp="1"/>
          </p:cNvSpPr>
          <p:nvPr>
            <p:ph type="ftr" sz="quarter" idx="11"/>
          </p:nvPr>
        </p:nvSpPr>
        <p:spPr/>
        <p:txBody>
          <a:bodyPr/>
          <a:lstStyle/>
          <a:p>
            <a:r>
              <a:rPr lang="en-US"/>
              <a:t>© 2023 BRICKHOUSE COMMUNICATIONS |</a:t>
            </a:r>
          </a:p>
        </p:txBody>
      </p:sp>
      <p:sp>
        <p:nvSpPr>
          <p:cNvPr id="6" name="Slide Number Placeholder 5">
            <a:extLst>
              <a:ext uri="{FF2B5EF4-FFF2-40B4-BE49-F238E27FC236}">
                <a16:creationId xmlns:a16="http://schemas.microsoft.com/office/drawing/2014/main" id="{8B61FD5B-7A60-AB49-9B06-654A1BFAC488}"/>
              </a:ext>
            </a:extLst>
          </p:cNvPr>
          <p:cNvSpPr>
            <a:spLocks noGrp="1"/>
          </p:cNvSpPr>
          <p:nvPr>
            <p:ph type="sldNum" sz="quarter" idx="12"/>
          </p:nvPr>
        </p:nvSpPr>
        <p:spPr/>
        <p:txBody>
          <a:bodyPr/>
          <a:lstStyle/>
          <a:p>
            <a:fld id="{55344F95-DE4F-B340-82E6-38714C9F340D}" type="slidenum">
              <a:rPr lang="en-US" smtClean="0"/>
              <a:t>‹#›</a:t>
            </a:fld>
            <a:endParaRPr lang="en-US"/>
          </a:p>
        </p:txBody>
      </p:sp>
      <p:sp>
        <p:nvSpPr>
          <p:cNvPr id="11" name="Text Placeholder 10">
            <a:extLst>
              <a:ext uri="{FF2B5EF4-FFF2-40B4-BE49-F238E27FC236}">
                <a16:creationId xmlns:a16="http://schemas.microsoft.com/office/drawing/2014/main" id="{9BCD113E-25E9-FD44-85BC-1AE51E5F90DA}"/>
              </a:ext>
            </a:extLst>
          </p:cNvPr>
          <p:cNvSpPr>
            <a:spLocks noGrp="1"/>
          </p:cNvSpPr>
          <p:nvPr>
            <p:ph type="body" sz="quarter" idx="13"/>
          </p:nvPr>
        </p:nvSpPr>
        <p:spPr>
          <a:xfrm>
            <a:off x="542126" y="1933915"/>
            <a:ext cx="6703695" cy="707906"/>
          </a:xfrm>
        </p:spPr>
        <p:txBody>
          <a:bodyPr/>
          <a:lstStyle>
            <a:lvl1pPr>
              <a:defRPr b="0" i="0">
                <a:solidFill>
                  <a:srgbClr val="00509B"/>
                </a:solidFill>
                <a:latin typeface="Avenir Next Condensed" panose="020B0506020202020204" pitchFamily="34" charset="0"/>
                <a:cs typeface="Arial Narrow" panose="020B0604020202020204" pitchFamily="34" charset="0"/>
              </a:defRPr>
            </a:lvl1pPr>
          </a:lstStyle>
          <a:p>
            <a:pPr lvl="0"/>
            <a:r>
              <a:rPr lang="en-US" dirty="0"/>
              <a:t>Click to edit Master text styles</a:t>
            </a:r>
          </a:p>
        </p:txBody>
      </p:sp>
    </p:spTree>
    <p:extLst>
      <p:ext uri="{BB962C8B-B14F-4D97-AF65-F5344CB8AC3E}">
        <p14:creationId xmlns:p14="http://schemas.microsoft.com/office/powerpoint/2010/main" val="252403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8028BB-F7EA-6E45-BE3F-4BBE5E6D1DE6}" type="datetimeFigureOut">
              <a:rPr lang="en-US" smtClean="0"/>
              <a:t>3/24/23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3977038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8028BB-F7EA-6E45-BE3F-4BBE5E6D1DE6}" type="datetimeFigureOut">
              <a:rPr lang="en-US" smtClean="0"/>
              <a:t>3/24/23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1515207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8028BB-F7EA-6E45-BE3F-4BBE5E6D1DE6}" type="datetimeFigureOut">
              <a:rPr lang="en-US" smtClean="0"/>
              <a:t>3/24/23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2607541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8028BB-F7EA-6E45-BE3F-4BBE5E6D1DE6}" type="datetimeFigureOut">
              <a:rPr lang="en-US" smtClean="0"/>
              <a:t>3/24/23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2596409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8028BB-F7EA-6E45-BE3F-4BBE5E6D1DE6}" type="datetimeFigureOut">
              <a:rPr lang="en-US" smtClean="0"/>
              <a:t>3/24/23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3490487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8028BB-F7EA-6E45-BE3F-4BBE5E6D1DE6}" type="datetimeFigureOut">
              <a:rPr lang="en-US" smtClean="0"/>
              <a:t>3/24/23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3190535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3C8028BB-F7EA-6E45-BE3F-4BBE5E6D1DE6}" type="datetimeFigureOut">
              <a:rPr lang="en-US" smtClean="0"/>
              <a:t>3/24/23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918705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3C8028BB-F7EA-6E45-BE3F-4BBE5E6D1DE6}" type="datetimeFigureOut">
              <a:rPr lang="en-US" smtClean="0"/>
              <a:t>3/24/23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148D3-CA52-6942-BAC3-11038BF6CF6C}" type="slidenum">
              <a:rPr lang="en-US" smtClean="0"/>
              <a:t>‹#›</a:t>
            </a:fld>
            <a:endParaRPr lang="en-US"/>
          </a:p>
        </p:txBody>
      </p:sp>
    </p:spTree>
    <p:extLst>
      <p:ext uri="{BB962C8B-B14F-4D97-AF65-F5344CB8AC3E}">
        <p14:creationId xmlns:p14="http://schemas.microsoft.com/office/powerpoint/2010/main" val="271395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3C8028BB-F7EA-6E45-BE3F-4BBE5E6D1DE6}" type="datetimeFigureOut">
              <a:rPr lang="en-US" smtClean="0"/>
              <a:t>3/24/23</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647148D3-CA52-6942-BAC3-11038BF6CF6C}" type="slidenum">
              <a:rPr lang="en-US" smtClean="0"/>
              <a:t>‹#›</a:t>
            </a:fld>
            <a:endParaRPr lang="en-US"/>
          </a:p>
        </p:txBody>
      </p:sp>
    </p:spTree>
    <p:extLst>
      <p:ext uri="{BB962C8B-B14F-4D97-AF65-F5344CB8AC3E}">
        <p14:creationId xmlns:p14="http://schemas.microsoft.com/office/powerpoint/2010/main" val="30399802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www.brickhousecomms.com/"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1F3EAF-FD9C-4548-8DE7-B99917681409}"/>
              </a:ext>
            </a:extLst>
          </p:cNvPr>
          <p:cNvSpPr>
            <a:spLocks noGrp="1"/>
          </p:cNvSpPr>
          <p:nvPr>
            <p:ph idx="1"/>
          </p:nvPr>
        </p:nvSpPr>
        <p:spPr>
          <a:xfrm>
            <a:off x="321136" y="2369602"/>
            <a:ext cx="3379330" cy="7601825"/>
          </a:xfrm>
        </p:spPr>
        <p:txBody>
          <a:bodyPr>
            <a:normAutofit/>
          </a:bodyPr>
          <a:lstStyle/>
          <a:p>
            <a:pPr marL="0" indent="0" algn="l">
              <a:spcBef>
                <a:spcPts val="200"/>
              </a:spcBef>
              <a:spcAft>
                <a:spcPts val="600"/>
              </a:spcAft>
              <a:buNone/>
            </a:pPr>
            <a:r>
              <a:rPr lang="en-US" sz="1050" b="0" i="0" u="none" strike="noStrike" dirty="0">
                <a:solidFill>
                  <a:srgbClr val="000000"/>
                </a:solidFill>
                <a:effectLst/>
                <a:latin typeface="Raleway" panose="020B0503030101060003" pitchFamily="34" charset="77"/>
                <a:cs typeface="Arial" panose="020B0604020202020204" pitchFamily="34" charset="0"/>
              </a:rPr>
              <a:t>The all-encompassing nature of health and health care—the way it affects families, communities, businesses of all size, states, and even nations—coupled with rapidly accelerating costs magnify the risk for stakeholders seeking to advance their brand, introduce a product, expand influence or improve the organization, delivery, and financing of health care. </a:t>
            </a:r>
          </a:p>
          <a:p>
            <a:pPr marL="0" indent="0" algn="l">
              <a:spcBef>
                <a:spcPts val="200"/>
              </a:spcBef>
              <a:spcAft>
                <a:spcPts val="600"/>
              </a:spcAft>
              <a:buNone/>
            </a:pPr>
            <a:r>
              <a:rPr lang="en-US" sz="1050" b="0" i="0" u="none" strike="noStrike" dirty="0">
                <a:solidFill>
                  <a:srgbClr val="000000"/>
                </a:solidFill>
                <a:effectLst/>
                <a:latin typeface="Raleway" panose="020B0503030101060003" pitchFamily="34" charset="77"/>
                <a:cs typeface="Arial" panose="020B0604020202020204" pitchFamily="34" charset="0"/>
              </a:rPr>
              <a:t>Understanding the language reporters use and the cross-cutting dynamics among policymakers and within the health care echo chamber requires specialized experience. That is why health care PR and public affairs are at the core of the services BrickHouse Communications offers. </a:t>
            </a:r>
          </a:p>
          <a:p>
            <a:pPr marL="0" indent="0" algn="l">
              <a:spcBef>
                <a:spcPts val="200"/>
              </a:spcBef>
              <a:spcAft>
                <a:spcPts val="600"/>
              </a:spcAft>
              <a:buNone/>
            </a:pPr>
            <a:r>
              <a:rPr lang="en-US" sz="1050" b="0" i="0" u="none" strike="noStrike" dirty="0">
                <a:solidFill>
                  <a:srgbClr val="000000"/>
                </a:solidFill>
                <a:effectLst/>
                <a:latin typeface="Raleway" panose="020B0503030101060003" pitchFamily="34" charset="77"/>
                <a:cs typeface="Arial" panose="020B0604020202020204" pitchFamily="34" charset="0"/>
              </a:rPr>
              <a:t>Using teams built purposely to solve your specific challenge, BrickHouse Communications is a boutique PR agency dedicated to helping clients achieve their organizational objectives through strategic communications and public affairs campaigns. </a:t>
            </a:r>
          </a:p>
          <a:p>
            <a:pPr marL="0" indent="0">
              <a:spcBef>
                <a:spcPts val="200"/>
              </a:spcBef>
              <a:spcAft>
                <a:spcPts val="600"/>
              </a:spcAft>
              <a:buNone/>
            </a:pPr>
            <a:r>
              <a:rPr lang="en-US" sz="1200" b="1" dirty="0">
                <a:solidFill>
                  <a:srgbClr val="F5C242"/>
                </a:solidFill>
                <a:latin typeface="Avenir Next Condensed" panose="020B0506020202020204" pitchFamily="34" charset="0"/>
                <a:cs typeface="Arial" panose="020B0604020202020204" pitchFamily="34" charset="0"/>
              </a:rPr>
              <a:t>The Organizations We Support </a:t>
            </a:r>
            <a:r>
              <a:rPr lang="en-US" sz="1200" b="1" i="0" u="none" strike="noStrike" dirty="0">
                <a:solidFill>
                  <a:srgbClr val="F5C242"/>
                </a:solidFill>
                <a:effectLst/>
                <a:latin typeface="Avenir Next Condensed" panose="020B0506020202020204" pitchFamily="34" charset="0"/>
                <a:cs typeface="Arial" panose="020B0604020202020204" pitchFamily="34" charset="0"/>
              </a:rPr>
              <a:t>Are Leaders in Care</a:t>
            </a:r>
            <a:endParaRPr lang="en-US" sz="1200" b="1" dirty="0">
              <a:solidFill>
                <a:srgbClr val="F5C242"/>
              </a:solidFill>
              <a:latin typeface="Avenir Next Condensed" panose="020B0506020202020204" pitchFamily="34" charset="0"/>
              <a:cs typeface="Arial" panose="020B0604020202020204" pitchFamily="34" charset="0"/>
            </a:endParaRPr>
          </a:p>
          <a:p>
            <a:pPr marL="285761" indent="-285750">
              <a:lnSpc>
                <a:spcPct val="120000"/>
              </a:lnSpc>
              <a:spcBef>
                <a:spcPts val="0"/>
              </a:spcBef>
              <a:spcAft>
                <a:spcPts val="0"/>
              </a:spcAft>
              <a:buClr>
                <a:srgbClr val="469D98"/>
              </a:buClr>
              <a:buFont typeface="Arial" panose="020B0604020202020204" pitchFamily="34" charset="0"/>
              <a:buChar char="•"/>
            </a:pPr>
            <a:r>
              <a:rPr lang="en-US" sz="1050" kern="100" dirty="0">
                <a:effectLst/>
                <a:latin typeface="Raleway" panose="020B0503030101060003" pitchFamily="34" charset="77"/>
                <a:ea typeface="Calibri" panose="020F0502020204030204" pitchFamily="34" charset="0"/>
                <a:cs typeface="Arial" panose="020B0604020202020204" pitchFamily="34" charset="0"/>
              </a:rPr>
              <a:t>Pharmaceutical &amp; Biotech Companies</a:t>
            </a:r>
          </a:p>
          <a:p>
            <a:pPr marL="285761" indent="-285750">
              <a:lnSpc>
                <a:spcPct val="120000"/>
              </a:lnSpc>
              <a:spcBef>
                <a:spcPts val="0"/>
              </a:spcBef>
              <a:spcAft>
                <a:spcPts val="0"/>
              </a:spcAft>
              <a:buClr>
                <a:srgbClr val="469D98"/>
              </a:buClr>
              <a:buFont typeface="Arial" panose="020B0604020202020204" pitchFamily="34" charset="0"/>
              <a:buChar char="•"/>
            </a:pPr>
            <a:r>
              <a:rPr lang="en-US" sz="1050" kern="100" dirty="0">
                <a:effectLst/>
                <a:latin typeface="Raleway" panose="020B0503030101060003" pitchFamily="34" charset="77"/>
                <a:ea typeface="Calibri" panose="020F0502020204030204" pitchFamily="34" charset="0"/>
                <a:cs typeface="Arial" panose="020B0604020202020204" pitchFamily="34" charset="0"/>
              </a:rPr>
              <a:t>Hospitals and Health Systems</a:t>
            </a:r>
          </a:p>
          <a:p>
            <a:pPr marL="285761" indent="-285750">
              <a:lnSpc>
                <a:spcPct val="120000"/>
              </a:lnSpc>
              <a:spcBef>
                <a:spcPts val="0"/>
              </a:spcBef>
              <a:spcAft>
                <a:spcPts val="0"/>
              </a:spcAft>
              <a:buClr>
                <a:srgbClr val="469D98"/>
              </a:buClr>
              <a:buFont typeface="Arial" panose="020B0604020202020204" pitchFamily="34" charset="0"/>
              <a:buChar char="•"/>
            </a:pPr>
            <a:r>
              <a:rPr lang="en-US" sz="1050" kern="100" dirty="0">
                <a:effectLst/>
                <a:latin typeface="Raleway" panose="020B0503030101060003" pitchFamily="34" charset="77"/>
                <a:ea typeface="Calibri" panose="020F0502020204030204" pitchFamily="34" charset="0"/>
                <a:cs typeface="Arial" panose="020B0604020202020204" pitchFamily="34" charset="0"/>
              </a:rPr>
              <a:t>Physician, Nurse &amp; Medical Societies</a:t>
            </a:r>
          </a:p>
          <a:p>
            <a:pPr marL="285761" indent="-285750">
              <a:lnSpc>
                <a:spcPct val="120000"/>
              </a:lnSpc>
              <a:spcBef>
                <a:spcPts val="0"/>
              </a:spcBef>
              <a:spcAft>
                <a:spcPts val="0"/>
              </a:spcAft>
              <a:buClr>
                <a:srgbClr val="469D98"/>
              </a:buClr>
              <a:buFont typeface="Arial" panose="020B0604020202020204" pitchFamily="34" charset="0"/>
              <a:buChar char="•"/>
            </a:pPr>
            <a:r>
              <a:rPr lang="en-US" sz="1050" kern="100" dirty="0">
                <a:effectLst/>
                <a:latin typeface="Raleway" panose="020B0503030101060003" pitchFamily="34" charset="77"/>
                <a:ea typeface="Calibri" panose="020F0502020204030204" pitchFamily="34" charset="0"/>
                <a:cs typeface="Arial" panose="020B0604020202020204" pitchFamily="34" charset="0"/>
              </a:rPr>
              <a:t>Health Care Trade Associations</a:t>
            </a:r>
          </a:p>
          <a:p>
            <a:pPr marL="285761" indent="-285750">
              <a:lnSpc>
                <a:spcPct val="120000"/>
              </a:lnSpc>
              <a:spcBef>
                <a:spcPts val="0"/>
              </a:spcBef>
              <a:spcAft>
                <a:spcPts val="0"/>
              </a:spcAft>
              <a:buClr>
                <a:srgbClr val="469D98"/>
              </a:buClr>
              <a:buFont typeface="Arial" panose="020B0604020202020204" pitchFamily="34" charset="0"/>
              <a:buChar char="•"/>
            </a:pPr>
            <a:r>
              <a:rPr lang="en-US" sz="1050" kern="100" dirty="0">
                <a:effectLst/>
                <a:latin typeface="Raleway" panose="020B0503030101060003" pitchFamily="34" charset="77"/>
                <a:ea typeface="Calibri" panose="020F0502020204030204" pitchFamily="34" charset="0"/>
                <a:cs typeface="Arial" panose="020B0604020202020204" pitchFamily="34" charset="0"/>
              </a:rPr>
              <a:t>Medical Device Companies</a:t>
            </a:r>
          </a:p>
          <a:p>
            <a:pPr marL="285761" indent="-285750">
              <a:lnSpc>
                <a:spcPct val="120000"/>
              </a:lnSpc>
              <a:spcBef>
                <a:spcPts val="0"/>
              </a:spcBef>
              <a:spcAft>
                <a:spcPts val="0"/>
              </a:spcAft>
              <a:buClr>
                <a:srgbClr val="469D98"/>
              </a:buClr>
              <a:buFont typeface="Arial" panose="020B0604020202020204" pitchFamily="34" charset="0"/>
              <a:buChar char="•"/>
            </a:pPr>
            <a:r>
              <a:rPr lang="en-US" sz="1050" kern="100" dirty="0">
                <a:effectLst/>
                <a:latin typeface="Raleway" panose="020B0503030101060003" pitchFamily="34" charset="77"/>
                <a:ea typeface="Calibri" panose="020F0502020204030204" pitchFamily="34" charset="0"/>
                <a:cs typeface="Arial" panose="020B0604020202020204" pitchFamily="34" charset="0"/>
              </a:rPr>
              <a:t>Digital and Health IT Companies</a:t>
            </a:r>
          </a:p>
          <a:p>
            <a:pPr marL="285761" indent="-285750">
              <a:lnSpc>
                <a:spcPct val="120000"/>
              </a:lnSpc>
              <a:spcBef>
                <a:spcPts val="0"/>
              </a:spcBef>
              <a:spcAft>
                <a:spcPts val="0"/>
              </a:spcAft>
              <a:buClr>
                <a:srgbClr val="469D98"/>
              </a:buClr>
              <a:buFont typeface="Arial" panose="020B0604020202020204" pitchFamily="34" charset="0"/>
              <a:buChar char="•"/>
            </a:pPr>
            <a:r>
              <a:rPr lang="en-US" sz="1050" kern="100" dirty="0">
                <a:effectLst/>
                <a:latin typeface="Raleway" panose="020B0503030101060003" pitchFamily="34" charset="77"/>
                <a:ea typeface="Calibri" panose="020F0502020204030204" pitchFamily="34" charset="0"/>
                <a:cs typeface="Arial" panose="020B0604020202020204" pitchFamily="34" charset="0"/>
              </a:rPr>
              <a:t>Foundations</a:t>
            </a:r>
          </a:p>
          <a:p>
            <a:pPr marL="285761" indent="-285750">
              <a:lnSpc>
                <a:spcPct val="120000"/>
              </a:lnSpc>
              <a:spcBef>
                <a:spcPts val="0"/>
              </a:spcBef>
              <a:spcAft>
                <a:spcPts val="0"/>
              </a:spcAft>
              <a:buClr>
                <a:srgbClr val="469D98"/>
              </a:buClr>
              <a:buFont typeface="Arial" panose="020B0604020202020204" pitchFamily="34" charset="0"/>
              <a:buChar char="•"/>
            </a:pPr>
            <a:r>
              <a:rPr lang="en-US" sz="1050" kern="100" dirty="0">
                <a:effectLst/>
                <a:latin typeface="Raleway" panose="020B0503030101060003" pitchFamily="34" charset="77"/>
                <a:ea typeface="Calibri" panose="020F0502020204030204" pitchFamily="34" charset="0"/>
                <a:cs typeface="Arial" panose="020B0604020202020204" pitchFamily="34" charset="0"/>
              </a:rPr>
              <a:t>Patient Advocates</a:t>
            </a:r>
          </a:p>
          <a:p>
            <a:pPr marL="285761" indent="-285750">
              <a:lnSpc>
                <a:spcPct val="120000"/>
              </a:lnSpc>
              <a:spcBef>
                <a:spcPts val="200"/>
              </a:spcBef>
              <a:spcAft>
                <a:spcPts val="600"/>
              </a:spcAft>
              <a:buClr>
                <a:srgbClr val="469D98"/>
              </a:buClr>
              <a:buFont typeface="Arial" panose="020B0604020202020204" pitchFamily="34" charset="0"/>
              <a:buChar char="•"/>
            </a:pPr>
            <a:r>
              <a:rPr lang="en-US" sz="1050" kern="100" dirty="0">
                <a:effectLst/>
                <a:latin typeface="Raleway" panose="020B0503030101060003" pitchFamily="34" charset="77"/>
                <a:ea typeface="Calibri" panose="020F0502020204030204" pitchFamily="34" charset="0"/>
                <a:cs typeface="Arial" panose="020B0604020202020204" pitchFamily="34" charset="0"/>
              </a:rPr>
              <a:t>Pharmacists </a:t>
            </a:r>
            <a:endParaRPr lang="en-US" sz="1050" b="0" i="0" u="none" strike="noStrike" dirty="0">
              <a:solidFill>
                <a:srgbClr val="000000"/>
              </a:solidFill>
              <a:effectLst/>
              <a:latin typeface="Raleway" panose="020B0503030101060003" pitchFamily="34" charset="77"/>
              <a:cs typeface="Arial" panose="020B0604020202020204" pitchFamily="34" charset="0"/>
            </a:endParaRPr>
          </a:p>
          <a:p>
            <a:pPr marL="0" indent="0">
              <a:spcBef>
                <a:spcPts val="200"/>
              </a:spcBef>
              <a:spcAft>
                <a:spcPts val="600"/>
              </a:spcAft>
              <a:buNone/>
            </a:pPr>
            <a:r>
              <a:rPr lang="en-US" sz="1200" b="1" dirty="0">
                <a:solidFill>
                  <a:srgbClr val="F5C242"/>
                </a:solidFill>
                <a:latin typeface="Avenir Next Condensed" panose="020B0506020202020204" pitchFamily="34" charset="0"/>
                <a:cs typeface="Arial" panose="020B0604020202020204" pitchFamily="34" charset="0"/>
              </a:rPr>
              <a:t>Communications Services</a:t>
            </a:r>
          </a:p>
          <a:p>
            <a:pPr marL="0" indent="0">
              <a:spcBef>
                <a:spcPts val="200"/>
              </a:spcBef>
              <a:spcAft>
                <a:spcPts val="600"/>
              </a:spcAft>
              <a:buNone/>
            </a:pPr>
            <a:r>
              <a:rPr lang="en-US" sz="1050" b="0" i="0" u="none" strike="noStrike" dirty="0">
                <a:solidFill>
                  <a:srgbClr val="000000"/>
                </a:solidFill>
                <a:effectLst/>
                <a:latin typeface="Raleway" panose="020B0503030101060003" pitchFamily="34" charset="77"/>
                <a:cs typeface="Arial" panose="020B0604020202020204" pitchFamily="34" charset="0"/>
              </a:rPr>
              <a:t>At BrickHouse Communications we employ an integrated communications approach that draws from public relations, public affairs, advertising, and other disciplines to make sure your message reaches the right audiences.</a:t>
            </a:r>
          </a:p>
        </p:txBody>
      </p:sp>
      <p:sp>
        <p:nvSpPr>
          <p:cNvPr id="4" name="Footer Placeholder 3">
            <a:extLst>
              <a:ext uri="{FF2B5EF4-FFF2-40B4-BE49-F238E27FC236}">
                <a16:creationId xmlns:a16="http://schemas.microsoft.com/office/drawing/2014/main" id="{93A3BA07-C507-1B4E-92F0-8B4F84420876}"/>
              </a:ext>
            </a:extLst>
          </p:cNvPr>
          <p:cNvSpPr>
            <a:spLocks noGrp="1"/>
          </p:cNvSpPr>
          <p:nvPr>
            <p:ph type="ftr" sz="quarter" idx="11"/>
          </p:nvPr>
        </p:nvSpPr>
        <p:spPr>
          <a:xfrm>
            <a:off x="8952657" y="11276037"/>
            <a:ext cx="6187510" cy="735659"/>
          </a:xfrm>
        </p:spPr>
        <p:txBody>
          <a:bodyPr/>
          <a:lstStyle/>
          <a:p>
            <a:r>
              <a:rPr lang="en-US"/>
              <a:t>© 2023 BRICKHOUSE COMMUNICATIONS |</a:t>
            </a:r>
          </a:p>
        </p:txBody>
      </p:sp>
      <p:sp>
        <p:nvSpPr>
          <p:cNvPr id="5" name="Slide Number Placeholder 4">
            <a:extLst>
              <a:ext uri="{FF2B5EF4-FFF2-40B4-BE49-F238E27FC236}">
                <a16:creationId xmlns:a16="http://schemas.microsoft.com/office/drawing/2014/main" id="{174E88F2-474F-EF47-A769-3A477BE084AB}"/>
              </a:ext>
            </a:extLst>
          </p:cNvPr>
          <p:cNvSpPr>
            <a:spLocks noGrp="1"/>
          </p:cNvSpPr>
          <p:nvPr>
            <p:ph type="sldNum" sz="quarter" idx="12"/>
          </p:nvPr>
        </p:nvSpPr>
        <p:spPr>
          <a:xfrm>
            <a:off x="14950515" y="11276037"/>
            <a:ext cx="1217996" cy="735659"/>
          </a:xfrm>
        </p:spPr>
        <p:txBody>
          <a:bodyPr/>
          <a:lstStyle/>
          <a:p>
            <a:fld id="{55344F95-DE4F-B340-82E6-38714C9F340D}" type="slidenum">
              <a:rPr lang="en-US" smtClean="0"/>
              <a:pPr/>
              <a:t>1</a:t>
            </a:fld>
            <a:endParaRPr lang="en-US"/>
          </a:p>
        </p:txBody>
      </p:sp>
      <p:sp>
        <p:nvSpPr>
          <p:cNvPr id="15" name="Text Placeholder 14">
            <a:extLst>
              <a:ext uri="{FF2B5EF4-FFF2-40B4-BE49-F238E27FC236}">
                <a16:creationId xmlns:a16="http://schemas.microsoft.com/office/drawing/2014/main" id="{DFCB1917-B9A0-E24C-BCA3-506843C85315}"/>
              </a:ext>
            </a:extLst>
          </p:cNvPr>
          <p:cNvSpPr>
            <a:spLocks noGrp="1"/>
          </p:cNvSpPr>
          <p:nvPr>
            <p:ph type="body" sz="quarter" idx="13"/>
          </p:nvPr>
        </p:nvSpPr>
        <p:spPr>
          <a:xfrm>
            <a:off x="297272" y="1358017"/>
            <a:ext cx="7374196" cy="500989"/>
          </a:xfrm>
        </p:spPr>
        <p:txBody>
          <a:bodyPr>
            <a:normAutofit/>
          </a:bodyPr>
          <a:lstStyle/>
          <a:p>
            <a:pPr marL="0" indent="0">
              <a:buNone/>
            </a:pPr>
            <a:r>
              <a:rPr lang="en-US" sz="1600" b="1" dirty="0">
                <a:solidFill>
                  <a:srgbClr val="052A85"/>
                </a:solidFill>
                <a:latin typeface="Rogerex" pitchFamily="2" charset="0"/>
              </a:rPr>
              <a:t>Trusted Experts in Health Care Public Relations and Public Affairs </a:t>
            </a:r>
          </a:p>
        </p:txBody>
      </p:sp>
      <p:pic>
        <p:nvPicPr>
          <p:cNvPr id="11" name="Picture 10" descr="Logo, company name&#10;&#10;Description automatically generated">
            <a:extLst>
              <a:ext uri="{FF2B5EF4-FFF2-40B4-BE49-F238E27FC236}">
                <a16:creationId xmlns:a16="http://schemas.microsoft.com/office/drawing/2014/main" id="{977C8706-8352-13E8-8E14-350E1841039F}"/>
              </a:ext>
            </a:extLst>
          </p:cNvPr>
          <p:cNvPicPr>
            <a:picLocks noChangeAspect="1"/>
          </p:cNvPicPr>
          <p:nvPr/>
        </p:nvPicPr>
        <p:blipFill>
          <a:blip r:embed="rId2"/>
          <a:stretch>
            <a:fillRect/>
          </a:stretch>
        </p:blipFill>
        <p:spPr>
          <a:xfrm>
            <a:off x="395063" y="353292"/>
            <a:ext cx="3302258" cy="763089"/>
          </a:xfrm>
          <a:prstGeom prst="rect">
            <a:avLst/>
          </a:prstGeom>
        </p:spPr>
      </p:pic>
      <p:sp>
        <p:nvSpPr>
          <p:cNvPr id="12" name="Content Placeholder 2">
            <a:extLst>
              <a:ext uri="{FF2B5EF4-FFF2-40B4-BE49-F238E27FC236}">
                <a16:creationId xmlns:a16="http://schemas.microsoft.com/office/drawing/2014/main" id="{443DCCD3-F1D8-AACB-EC3D-5E051CF56F7B}"/>
              </a:ext>
            </a:extLst>
          </p:cNvPr>
          <p:cNvSpPr txBox="1">
            <a:spLocks/>
          </p:cNvSpPr>
          <p:nvPr/>
        </p:nvSpPr>
        <p:spPr>
          <a:xfrm>
            <a:off x="3984370" y="2369602"/>
            <a:ext cx="3383280" cy="7975723"/>
          </a:xfrm>
          <a:prstGeom prst="rect">
            <a:avLst/>
          </a:prstGeom>
        </p:spPr>
        <p:txBody>
          <a:bodyPr vert="horz" lIns="91440" tIns="45720" rIns="91440" bIns="45720" rtlCol="0">
            <a:normAutofit/>
          </a:bodyPr>
          <a:lstStyle>
            <a:lvl1pPr marL="194310" indent="-194310" algn="l" defTabSz="777240" rtl="0" eaLnBrk="1" latinLnBrk="0" hangingPunct="1">
              <a:lnSpc>
                <a:spcPct val="100000"/>
              </a:lnSpc>
              <a:spcBef>
                <a:spcPts val="850"/>
              </a:spcBef>
              <a:spcAft>
                <a:spcPts val="1209"/>
              </a:spcAft>
              <a:buFont typeface="Arial" panose="020B0604020202020204" pitchFamily="34" charset="0"/>
              <a:buChar char="•"/>
              <a:defRPr sz="3223" kern="1200">
                <a:solidFill>
                  <a:schemeClr val="tx1"/>
                </a:solidFill>
                <a:latin typeface="+mn-lt"/>
                <a:ea typeface="+mn-ea"/>
                <a:cs typeface="+mn-cs"/>
              </a:defRPr>
            </a:lvl1pPr>
            <a:lvl2pPr marL="582930" indent="-194310" algn="l" defTabSz="777240" rtl="0" eaLnBrk="1" latinLnBrk="0" hangingPunct="1">
              <a:lnSpc>
                <a:spcPct val="100000"/>
              </a:lnSpc>
              <a:spcBef>
                <a:spcPts val="425"/>
              </a:spcBef>
              <a:spcAft>
                <a:spcPts val="1209"/>
              </a:spcAft>
              <a:buFont typeface="Arial" panose="020B0604020202020204" pitchFamily="34" charset="0"/>
              <a:buChar char="•"/>
              <a:defRPr sz="2821" kern="1200">
                <a:solidFill>
                  <a:schemeClr val="tx1"/>
                </a:solidFill>
                <a:latin typeface="+mn-lt"/>
                <a:ea typeface="+mn-ea"/>
                <a:cs typeface="+mn-cs"/>
              </a:defRPr>
            </a:lvl2pPr>
            <a:lvl3pPr marL="971550" indent="-194310" algn="l" defTabSz="777240" rtl="0" eaLnBrk="1" latinLnBrk="0" hangingPunct="1">
              <a:lnSpc>
                <a:spcPct val="90000"/>
              </a:lnSpc>
              <a:spcBef>
                <a:spcPts val="425"/>
              </a:spcBef>
              <a:spcAft>
                <a:spcPts val="1209"/>
              </a:spcAft>
              <a:buFont typeface="Arial" panose="020B0604020202020204" pitchFamily="34" charset="0"/>
              <a:buChar char="•"/>
              <a:defRPr sz="2417" kern="1200">
                <a:solidFill>
                  <a:schemeClr val="tx1"/>
                </a:solidFill>
                <a:latin typeface="+mn-lt"/>
                <a:ea typeface="+mn-ea"/>
                <a:cs typeface="+mn-cs"/>
              </a:defRPr>
            </a:lvl3pPr>
            <a:lvl4pPr marL="1360170" indent="-194310" algn="l" defTabSz="777240" rtl="0" eaLnBrk="1" latinLnBrk="0" hangingPunct="1">
              <a:lnSpc>
                <a:spcPct val="90000"/>
              </a:lnSpc>
              <a:spcBef>
                <a:spcPts val="425"/>
              </a:spcBef>
              <a:spcAft>
                <a:spcPts val="1209"/>
              </a:spcAft>
              <a:buFont typeface="Arial" panose="020B0604020202020204" pitchFamily="34" charset="0"/>
              <a:buChar char="•"/>
              <a:defRPr sz="2217" kern="1200">
                <a:solidFill>
                  <a:schemeClr val="tx1"/>
                </a:solidFill>
                <a:latin typeface="+mn-lt"/>
                <a:ea typeface="+mn-ea"/>
                <a:cs typeface="+mn-cs"/>
              </a:defRPr>
            </a:lvl4pPr>
            <a:lvl5pPr marL="1748790" indent="-194310" algn="l" defTabSz="777240" rtl="0" eaLnBrk="1" latinLnBrk="0" hangingPunct="1">
              <a:lnSpc>
                <a:spcPct val="90000"/>
              </a:lnSpc>
              <a:spcBef>
                <a:spcPts val="425"/>
              </a:spcBef>
              <a:spcAft>
                <a:spcPts val="1209"/>
              </a:spcAft>
              <a:buFont typeface="Arial" panose="020B0604020202020204" pitchFamily="34" charset="0"/>
              <a:buChar char="•"/>
              <a:defRPr sz="2217"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a:lstStyle>
          <a:p>
            <a:pPr marL="0" indent="0">
              <a:spcBef>
                <a:spcPts val="200"/>
              </a:spcBef>
              <a:spcAft>
                <a:spcPts val="600"/>
              </a:spcAft>
              <a:buNone/>
            </a:pPr>
            <a:r>
              <a:rPr lang="en-US" sz="1050" dirty="0">
                <a:solidFill>
                  <a:srgbClr val="000000"/>
                </a:solidFill>
                <a:latin typeface="Raleway" panose="020B0503030101060003" pitchFamily="34" charset="77"/>
                <a:cs typeface="Arial" panose="020B0604020202020204" pitchFamily="34" charset="0"/>
              </a:rPr>
              <a:t>BrickHouse Communications</a:t>
            </a:r>
            <a:r>
              <a:rPr lang="en-US" sz="1050" b="0" i="0" u="none" strike="noStrike" dirty="0">
                <a:solidFill>
                  <a:srgbClr val="000000"/>
                </a:solidFill>
                <a:effectLst/>
                <a:latin typeface="Raleway" panose="020B0503030101060003" pitchFamily="34" charset="77"/>
                <a:cs typeface="Arial" panose="020B0604020202020204" pitchFamily="34" charset="0"/>
              </a:rPr>
              <a:t> recognizes the tactics</a:t>
            </a:r>
            <a:r>
              <a:rPr lang="en-US" sz="1200" dirty="0">
                <a:latin typeface="Raleway" panose="020B0503030101060003" pitchFamily="34" charset="77"/>
                <a:cs typeface="Arial" panose="020B0604020202020204" pitchFamily="34" charset="0"/>
              </a:rPr>
              <a:t> </a:t>
            </a:r>
            <a:r>
              <a:rPr lang="en-US" sz="1050" b="0" i="0" u="none" strike="noStrike" dirty="0">
                <a:solidFill>
                  <a:srgbClr val="000000"/>
                </a:solidFill>
                <a:effectLst/>
                <a:latin typeface="Raleway" panose="020B0503030101060003" pitchFamily="34" charset="77"/>
                <a:cs typeface="Arial" panose="020B0604020202020204" pitchFamily="34" charset="0"/>
              </a:rPr>
              <a:t>and strategies that achieve success in public affairs </a:t>
            </a:r>
            <a:r>
              <a:rPr lang="en-US" sz="1050" dirty="0">
                <a:solidFill>
                  <a:srgbClr val="000000"/>
                </a:solidFill>
                <a:latin typeface="Raleway" panose="020B0503030101060003" pitchFamily="34" charset="77"/>
                <a:cs typeface="Arial" panose="020B0604020202020204" pitchFamily="34" charset="0"/>
              </a:rPr>
              <a:t>may not </a:t>
            </a:r>
            <a:r>
              <a:rPr lang="en-US" sz="1050" b="0" i="0" u="none" strike="noStrike" dirty="0">
                <a:solidFill>
                  <a:srgbClr val="000000"/>
                </a:solidFill>
                <a:effectLst/>
                <a:latin typeface="Raleway" panose="020B0503030101060003" pitchFamily="34" charset="77"/>
                <a:cs typeface="Arial" panose="020B0604020202020204" pitchFamily="34" charset="0"/>
              </a:rPr>
              <a:t>work in a public relations or corporate image campaign. That is why we begin with a platform agnostic strategy that considers a client’s organizational objectives first, and then determines how earned media, digital and social engagement, promoted content, and advertising will help achieve clients’ goals. This </a:t>
            </a:r>
            <a:r>
              <a:rPr lang="en-US" sz="1050" dirty="0">
                <a:solidFill>
                  <a:srgbClr val="000000"/>
                </a:solidFill>
                <a:latin typeface="Raleway" panose="020B0503030101060003" pitchFamily="34" charset="77"/>
                <a:cs typeface="Arial" panose="020B0604020202020204" pitchFamily="34" charset="0"/>
              </a:rPr>
              <a:t>approach </a:t>
            </a:r>
            <a:r>
              <a:rPr lang="en-US" sz="1050" b="0" i="0" u="none" strike="noStrike" dirty="0">
                <a:solidFill>
                  <a:srgbClr val="000000"/>
                </a:solidFill>
                <a:effectLst/>
                <a:latin typeface="Raleway" panose="020B0503030101060003" pitchFamily="34" charset="77"/>
                <a:cs typeface="Arial" panose="020B0604020202020204" pitchFamily="34" charset="0"/>
              </a:rPr>
              <a:t>creates a strategy unique to each organization we support.</a:t>
            </a:r>
          </a:p>
          <a:p>
            <a:pPr marL="0" indent="0">
              <a:spcBef>
                <a:spcPts val="200"/>
              </a:spcBef>
              <a:spcAft>
                <a:spcPts val="600"/>
              </a:spcAft>
              <a:buNone/>
            </a:pPr>
            <a:r>
              <a:rPr lang="en-US" sz="1050" b="0" i="0" u="none" strike="noStrike" dirty="0">
                <a:solidFill>
                  <a:srgbClr val="000000"/>
                </a:solidFill>
                <a:effectLst/>
                <a:latin typeface="Raleway" panose="020B0503030101060003" pitchFamily="34" charset="77"/>
                <a:cs typeface="Arial" panose="020B0604020202020204" pitchFamily="34" charset="0"/>
              </a:rPr>
              <a:t>Within the health care echo chamber there a are a significant number of stakeholders including patients, clinicians, policymakers, payers, and investors who represent key audiences. The language and approach we use for policymakers may not work for clinicians or patients, so we don’t limit ourselves to one approach. </a:t>
            </a:r>
          </a:p>
          <a:p>
            <a:pPr marL="0" indent="0">
              <a:spcBef>
                <a:spcPts val="200"/>
              </a:spcBef>
              <a:spcAft>
                <a:spcPts val="600"/>
              </a:spcAft>
              <a:buFont typeface="Arial" panose="020B0604020202020204" pitchFamily="34" charset="0"/>
              <a:buNone/>
            </a:pPr>
            <a:r>
              <a:rPr lang="en-US" sz="1050" b="0" i="0" u="none" strike="noStrike" dirty="0">
                <a:solidFill>
                  <a:srgbClr val="000000"/>
                </a:solidFill>
                <a:effectLst/>
                <a:latin typeface="Raleway" panose="020B0503030101060003" pitchFamily="34" charset="77"/>
                <a:cs typeface="Arial" panose="020B0604020202020204" pitchFamily="34" charset="0"/>
              </a:rPr>
              <a:t>As we develop tailored strategies to support clients, we customize the tactics pulling from our experience with:</a:t>
            </a:r>
            <a:endParaRPr lang="en-US" sz="1050" dirty="0">
              <a:latin typeface="Raleway" panose="020B0503030101060003" pitchFamily="34" charset="77"/>
              <a:cs typeface="Arial" panose="020B0604020202020204" pitchFamily="34" charset="0"/>
            </a:endParaRP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Earned Media Outreach</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Policy &amp; Issue-Specific Communications</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Rapid Response &amp; Crisis Communications</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Public Affairs Campaign Strategy &amp; Implementation</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Issues Management &amp; Issue Advocacy </a:t>
            </a:r>
          </a:p>
          <a:p>
            <a:pPr>
              <a:lnSpc>
                <a:spcPct val="120000"/>
              </a:lnSpc>
              <a:spcBef>
                <a:spcPts val="0"/>
              </a:spcBef>
              <a:spcAft>
                <a:spcPts val="0"/>
              </a:spcAft>
              <a:buClr>
                <a:srgbClr val="469D98"/>
              </a:buClr>
            </a:pPr>
            <a:r>
              <a:rPr lang="en-US" sz="1050" dirty="0">
                <a:solidFill>
                  <a:srgbClr val="000000"/>
                </a:solidFill>
                <a:latin typeface="Raleway" panose="020B0503030101060003" pitchFamily="34" charset="77"/>
                <a:cs typeface="Arial" panose="020B0604020202020204" pitchFamily="34" charset="0"/>
              </a:rPr>
              <a:t>Digital, Social Media Strategy &amp; Paid Amplification</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Reputation &amp; Brand Management</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Marketing</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Message &amp; Creative Development</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Stakeholder Engagement &amp; Coalition Development</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Influencer Targeting</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Patient, Provider &amp; Consumer Advocacy</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Thought Leadership &amp; Platform Development </a:t>
            </a:r>
          </a:p>
          <a:p>
            <a:pPr algn="l">
              <a:lnSpc>
                <a:spcPct val="120000"/>
              </a:lnSpc>
              <a:spcBef>
                <a:spcPts val="0"/>
              </a:spcBef>
              <a:spcAft>
                <a:spcPts val="0"/>
              </a:spcAft>
              <a:buClr>
                <a:srgbClr val="469D98"/>
              </a:buClr>
              <a:buFont typeface="Arial" panose="020B0604020202020204" pitchFamily="34" charset="0"/>
              <a:buChar char="•"/>
            </a:pPr>
            <a:r>
              <a:rPr lang="en-US" sz="1050" b="0" i="0" u="none" strike="noStrike" dirty="0">
                <a:solidFill>
                  <a:srgbClr val="000000"/>
                </a:solidFill>
                <a:effectLst/>
                <a:latin typeface="Raleway" panose="020B0503030101060003" pitchFamily="34" charset="77"/>
                <a:cs typeface="Arial" panose="020B0604020202020204" pitchFamily="34" charset="0"/>
              </a:rPr>
              <a:t>Message Training &amp; Materials</a:t>
            </a:r>
            <a:endParaRPr lang="en-US" sz="1200" dirty="0">
              <a:solidFill>
                <a:srgbClr val="000000"/>
              </a:solidFill>
              <a:latin typeface="Raleway" panose="020B0503030101060003" pitchFamily="34" charset="77"/>
              <a:cs typeface="Arial" panose="020B0604020202020204" pitchFamily="34" charset="0"/>
            </a:endParaRPr>
          </a:p>
        </p:txBody>
      </p:sp>
      <p:sp>
        <p:nvSpPr>
          <p:cNvPr id="14" name="TextBox 13">
            <a:extLst>
              <a:ext uri="{FF2B5EF4-FFF2-40B4-BE49-F238E27FC236}">
                <a16:creationId xmlns:a16="http://schemas.microsoft.com/office/drawing/2014/main" id="{C4C8FDC7-220C-C01E-A60D-B6811AFB8E8A}"/>
              </a:ext>
            </a:extLst>
          </p:cNvPr>
          <p:cNvSpPr txBox="1"/>
          <p:nvPr/>
        </p:nvSpPr>
        <p:spPr>
          <a:xfrm>
            <a:off x="5843016" y="9730715"/>
            <a:ext cx="1929384" cy="246221"/>
          </a:xfrm>
          <a:prstGeom prst="rect">
            <a:avLst/>
          </a:prstGeom>
          <a:noFill/>
        </p:spPr>
        <p:txBody>
          <a:bodyPr wrap="square">
            <a:spAutoFit/>
          </a:bodyPr>
          <a:lstStyle/>
          <a:p>
            <a:r>
              <a:rPr lang="en-US" sz="1000" dirty="0">
                <a:solidFill>
                  <a:schemeClr val="bg1">
                    <a:lumMod val="75000"/>
                  </a:schemeClr>
                </a:solidFill>
              </a:rPr>
              <a:t>BRICKHOUSE COMMUNICATIONS </a:t>
            </a:r>
          </a:p>
        </p:txBody>
      </p:sp>
      <p:sp>
        <p:nvSpPr>
          <p:cNvPr id="17" name="Content Placeholder 2">
            <a:extLst>
              <a:ext uri="{FF2B5EF4-FFF2-40B4-BE49-F238E27FC236}">
                <a16:creationId xmlns:a16="http://schemas.microsoft.com/office/drawing/2014/main" id="{C5AC350F-072F-93DA-2AD5-31F2823D50BF}"/>
              </a:ext>
            </a:extLst>
          </p:cNvPr>
          <p:cNvSpPr txBox="1">
            <a:spLocks/>
          </p:cNvSpPr>
          <p:nvPr/>
        </p:nvSpPr>
        <p:spPr>
          <a:xfrm>
            <a:off x="317991" y="1822893"/>
            <a:ext cx="7374196" cy="500989"/>
          </a:xfrm>
          <a:prstGeom prst="rect">
            <a:avLst/>
          </a:prstGeom>
        </p:spPr>
        <p:txBody>
          <a:bodyPr vert="horz" lIns="91440" tIns="45720" rIns="91440" bIns="45720" rtlCol="0">
            <a:normAutofit/>
          </a:bodyPr>
          <a:lstStyle>
            <a:lvl1pPr marL="194310" indent="-194310" algn="l" defTabSz="777240" rtl="0" eaLnBrk="1" latinLnBrk="0" hangingPunct="1">
              <a:lnSpc>
                <a:spcPct val="100000"/>
              </a:lnSpc>
              <a:spcBef>
                <a:spcPts val="850"/>
              </a:spcBef>
              <a:spcAft>
                <a:spcPts val="1209"/>
              </a:spcAft>
              <a:buFont typeface="Arial" panose="020B0604020202020204" pitchFamily="34" charset="0"/>
              <a:buChar char="•"/>
              <a:defRPr sz="3223" kern="1200">
                <a:solidFill>
                  <a:schemeClr val="tx1"/>
                </a:solidFill>
                <a:latin typeface="+mn-lt"/>
                <a:ea typeface="+mn-ea"/>
                <a:cs typeface="+mn-cs"/>
              </a:defRPr>
            </a:lvl1pPr>
            <a:lvl2pPr marL="582930" indent="-194310" algn="l" defTabSz="777240" rtl="0" eaLnBrk="1" latinLnBrk="0" hangingPunct="1">
              <a:lnSpc>
                <a:spcPct val="100000"/>
              </a:lnSpc>
              <a:spcBef>
                <a:spcPts val="425"/>
              </a:spcBef>
              <a:spcAft>
                <a:spcPts val="1209"/>
              </a:spcAft>
              <a:buFont typeface="Arial" panose="020B0604020202020204" pitchFamily="34" charset="0"/>
              <a:buChar char="•"/>
              <a:defRPr sz="2821" kern="1200">
                <a:solidFill>
                  <a:schemeClr val="tx1"/>
                </a:solidFill>
                <a:latin typeface="+mn-lt"/>
                <a:ea typeface="+mn-ea"/>
                <a:cs typeface="+mn-cs"/>
              </a:defRPr>
            </a:lvl2pPr>
            <a:lvl3pPr marL="971550" indent="-194310" algn="l" defTabSz="777240" rtl="0" eaLnBrk="1" latinLnBrk="0" hangingPunct="1">
              <a:lnSpc>
                <a:spcPct val="90000"/>
              </a:lnSpc>
              <a:spcBef>
                <a:spcPts val="425"/>
              </a:spcBef>
              <a:spcAft>
                <a:spcPts val="1209"/>
              </a:spcAft>
              <a:buFont typeface="Arial" panose="020B0604020202020204" pitchFamily="34" charset="0"/>
              <a:buChar char="•"/>
              <a:defRPr sz="2417" kern="1200">
                <a:solidFill>
                  <a:schemeClr val="tx1"/>
                </a:solidFill>
                <a:latin typeface="+mn-lt"/>
                <a:ea typeface="+mn-ea"/>
                <a:cs typeface="+mn-cs"/>
              </a:defRPr>
            </a:lvl3pPr>
            <a:lvl4pPr marL="1360170" indent="-194310" algn="l" defTabSz="777240" rtl="0" eaLnBrk="1" latinLnBrk="0" hangingPunct="1">
              <a:lnSpc>
                <a:spcPct val="90000"/>
              </a:lnSpc>
              <a:spcBef>
                <a:spcPts val="425"/>
              </a:spcBef>
              <a:spcAft>
                <a:spcPts val="1209"/>
              </a:spcAft>
              <a:buFont typeface="Arial" panose="020B0604020202020204" pitchFamily="34" charset="0"/>
              <a:buChar char="•"/>
              <a:defRPr sz="2217" kern="1200">
                <a:solidFill>
                  <a:schemeClr val="tx1"/>
                </a:solidFill>
                <a:latin typeface="+mn-lt"/>
                <a:ea typeface="+mn-ea"/>
                <a:cs typeface="+mn-cs"/>
              </a:defRPr>
            </a:lvl4pPr>
            <a:lvl5pPr marL="1748790" indent="-194310" algn="l" defTabSz="777240" rtl="0" eaLnBrk="1" latinLnBrk="0" hangingPunct="1">
              <a:lnSpc>
                <a:spcPct val="90000"/>
              </a:lnSpc>
              <a:spcBef>
                <a:spcPts val="425"/>
              </a:spcBef>
              <a:spcAft>
                <a:spcPts val="1209"/>
              </a:spcAft>
              <a:buFont typeface="Arial" panose="020B0604020202020204" pitchFamily="34" charset="0"/>
              <a:buChar char="•"/>
              <a:defRPr sz="2217"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a:lstStyle>
          <a:p>
            <a:pPr marL="0" indent="0">
              <a:buFont typeface="Arial" panose="020B0604020202020204" pitchFamily="34" charset="0"/>
              <a:buNone/>
            </a:pPr>
            <a:r>
              <a:rPr lang="en-US" sz="1600" b="1" dirty="0">
                <a:solidFill>
                  <a:srgbClr val="F5C242"/>
                </a:solidFill>
                <a:latin typeface="Avenir Next Condensed" panose="020B0506020202020204" pitchFamily="34" charset="0"/>
                <a:cs typeface="Arial" panose="020B0604020202020204" pitchFamily="34" charset="0"/>
              </a:rPr>
              <a:t>Advancing Critical Conversations with Health Care Media, Advocates and Policymakers</a:t>
            </a:r>
          </a:p>
          <a:p>
            <a:pPr marL="0" indent="0">
              <a:buFont typeface="Arial" panose="020B0604020202020204" pitchFamily="34" charset="0"/>
              <a:buNone/>
            </a:pPr>
            <a:endParaRPr lang="en-US" sz="1100"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3274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1F3EAF-FD9C-4548-8DE7-B99917681409}"/>
              </a:ext>
            </a:extLst>
          </p:cNvPr>
          <p:cNvSpPr>
            <a:spLocks noGrp="1"/>
          </p:cNvSpPr>
          <p:nvPr>
            <p:ph idx="1"/>
          </p:nvPr>
        </p:nvSpPr>
        <p:spPr>
          <a:xfrm>
            <a:off x="326574" y="864679"/>
            <a:ext cx="6824033" cy="8599361"/>
          </a:xfrm>
        </p:spPr>
        <p:txBody>
          <a:bodyPr>
            <a:normAutofit/>
          </a:bodyPr>
          <a:lstStyle/>
          <a:p>
            <a:pPr marL="0" indent="0" algn="l">
              <a:spcBef>
                <a:spcPts val="200"/>
              </a:spcBef>
              <a:spcAft>
                <a:spcPts val="600"/>
              </a:spcAft>
              <a:buNone/>
            </a:pPr>
            <a:r>
              <a:rPr lang="en-US" sz="1050" b="0" i="0" u="none" strike="noStrike" dirty="0">
                <a:solidFill>
                  <a:srgbClr val="000000"/>
                </a:solidFill>
                <a:effectLst/>
                <a:latin typeface="Raleway" panose="020B0503030101060003" pitchFamily="34" charset="77"/>
              </a:rPr>
              <a:t>Developing communications campaigns that engage targeted audiences can be a high-stakes endeavor. Our track record reflects BrickHouse Communications’ success working with clients to develop targeted strategies that maximize results and support clients’ health care objectives. Whether that involves public affairs or executing a brand recognition strategy, BrickHouse has the experience to support your needs. Recent examples include:</a:t>
            </a:r>
            <a:endParaRPr lang="en-US" sz="1050" dirty="0">
              <a:solidFill>
                <a:srgbClr val="000000"/>
              </a:solidFill>
              <a:latin typeface="Avenir Next Condensed" panose="020B0506020202020204" pitchFamily="34" charset="0"/>
              <a:cs typeface="Arial" panose="020B0604020202020204" pitchFamily="34" charset="0"/>
            </a:endParaRPr>
          </a:p>
          <a:p>
            <a:pPr marL="0" indent="0" algn="l">
              <a:buNone/>
            </a:pPr>
            <a:r>
              <a:rPr lang="en-US" sz="1050" b="1" kern="100" dirty="0">
                <a:solidFill>
                  <a:srgbClr val="00509B"/>
                </a:solidFill>
                <a:effectLst/>
                <a:latin typeface="Raleway" panose="020B0503030101060003" pitchFamily="34" charset="77"/>
                <a:ea typeface="Calibri" panose="020F0502020204030204" pitchFamily="34" charset="0"/>
                <a:cs typeface="Arial" panose="020B0604020202020204" pitchFamily="34" charset="0"/>
              </a:rPr>
              <a:t>National Legislative Battle</a:t>
            </a:r>
            <a:r>
              <a:rPr lang="en-US" sz="1050" b="1" kern="100" dirty="0">
                <a:solidFill>
                  <a:srgbClr val="3478E0"/>
                </a:solidFill>
                <a:effectLst/>
                <a:latin typeface="Raleway" panose="020B0503030101060003" pitchFamily="34" charset="77"/>
                <a:ea typeface="Calibri" panose="020F0502020204030204" pitchFamily="34" charset="0"/>
                <a:cs typeface="Arial" panose="020B0604020202020204" pitchFamily="34" charset="0"/>
              </a:rPr>
              <a:t>: </a:t>
            </a:r>
            <a:r>
              <a:rPr lang="en-US" sz="1050" b="0" i="0" u="none" strike="noStrike" dirty="0">
                <a:solidFill>
                  <a:srgbClr val="000000"/>
                </a:solidFill>
                <a:effectLst/>
                <a:latin typeface="Raleway" panose="020B0503030101060003" pitchFamily="34" charset="77"/>
              </a:rPr>
              <a:t>Working with the world’s largest medical transportation company to address the issue of surprise medical billing, BrickHouse Communication’s founder led a team that created an earned media campaign using targeted national and local pitching, satellite media tours, deskside briefings, and local op-ed placements. The earned media campaign was supported by a digital media and social campaign that promoted content to Capitol Hill offices as well as a dozen select Congressional districts. </a:t>
            </a:r>
            <a:r>
              <a:rPr lang="en-US" sz="1050" dirty="0">
                <a:solidFill>
                  <a:srgbClr val="000000"/>
                </a:solidFill>
                <a:latin typeface="Raleway" panose="020B0503030101060003" pitchFamily="34" charset="77"/>
              </a:rPr>
              <a:t>T</a:t>
            </a:r>
            <a:r>
              <a:rPr lang="en-US" sz="1050" b="0" i="0" u="none" strike="noStrike" dirty="0">
                <a:solidFill>
                  <a:srgbClr val="000000"/>
                </a:solidFill>
                <a:effectLst/>
                <a:latin typeface="Raleway" panose="020B0503030101060003" pitchFamily="34" charset="77"/>
              </a:rPr>
              <a:t>he campaign filmed four, 30 second television commercials that were aired in Washington, DC and the local markets of 15 critical Members of Congress. </a:t>
            </a:r>
            <a:r>
              <a:rPr lang="en-US" sz="1050" dirty="0">
                <a:solidFill>
                  <a:srgbClr val="000000"/>
                </a:solidFill>
                <a:latin typeface="Raleway" panose="020B0503030101060003" pitchFamily="34" charset="77"/>
              </a:rPr>
              <a:t>T</a:t>
            </a:r>
            <a:r>
              <a:rPr lang="en-US" sz="1050" b="0" i="0" u="none" strike="noStrike" dirty="0">
                <a:solidFill>
                  <a:srgbClr val="000000"/>
                </a:solidFill>
                <a:effectLst/>
                <a:latin typeface="Raleway" panose="020B0503030101060003" pitchFamily="34" charset="77"/>
              </a:rPr>
              <a:t>he campaign accumulated 2,178 media placements and collateral materials for 38 states. In late 2020, legislation supported by the air medical industry was enacted into law.</a:t>
            </a:r>
            <a:endParaRPr lang="en-US" sz="1050" kern="100" dirty="0">
              <a:latin typeface="Raleway" panose="020B0503030101060003" pitchFamily="34" charset="77"/>
              <a:ea typeface="Calibri" panose="020F0502020204030204" pitchFamily="34" charset="0"/>
              <a:cs typeface="Arial" panose="020B0604020202020204" pitchFamily="34" charset="0"/>
            </a:endParaRPr>
          </a:p>
          <a:p>
            <a:pPr marL="11" indent="0">
              <a:spcBef>
                <a:spcPts val="200"/>
              </a:spcBef>
              <a:spcAft>
                <a:spcPts val="600"/>
              </a:spcAft>
              <a:buClr>
                <a:srgbClr val="469D98"/>
              </a:buClr>
              <a:buNone/>
            </a:pPr>
            <a:r>
              <a:rPr lang="en-US" sz="1050" b="1" kern="100" dirty="0">
                <a:solidFill>
                  <a:srgbClr val="00509B"/>
                </a:solidFill>
                <a:latin typeface="Raleway" panose="020B0503030101060003" pitchFamily="34" charset="77"/>
                <a:ea typeface="Calibri" panose="020F0502020204030204" pitchFamily="34" charset="0"/>
                <a:cs typeface="Arial" panose="020B0604020202020204" pitchFamily="34" charset="0"/>
              </a:rPr>
              <a:t>R</a:t>
            </a:r>
            <a:r>
              <a:rPr lang="en-US" sz="1050" b="1" kern="100" dirty="0">
                <a:solidFill>
                  <a:srgbClr val="00509B"/>
                </a:solidFill>
                <a:effectLst/>
                <a:latin typeface="Raleway" panose="020B0503030101060003" pitchFamily="34" charset="77"/>
                <a:ea typeface="Calibri" panose="020F0502020204030204" pitchFamily="34" charset="0"/>
                <a:cs typeface="Arial" panose="020B0604020202020204" pitchFamily="34" charset="0"/>
              </a:rPr>
              <a:t>eaching International Consensus</a:t>
            </a:r>
            <a:r>
              <a:rPr lang="en-US" sz="1050" b="1" kern="100" dirty="0">
                <a:solidFill>
                  <a:srgbClr val="3478E0"/>
                </a:solidFill>
                <a:effectLst/>
                <a:latin typeface="Raleway" panose="020B0503030101060003" pitchFamily="34" charset="77"/>
                <a:ea typeface="Calibri" panose="020F0502020204030204" pitchFamily="34" charset="0"/>
                <a:cs typeface="Arial" panose="020B0604020202020204" pitchFamily="34" charset="0"/>
              </a:rPr>
              <a:t>: </a:t>
            </a:r>
            <a:r>
              <a:rPr lang="en-US" sz="1050" b="0" i="0" u="none" strike="noStrike" dirty="0">
                <a:solidFill>
                  <a:srgbClr val="000000"/>
                </a:solidFill>
                <a:effectLst/>
                <a:latin typeface="Raleway" panose="020B0503030101060003" pitchFamily="34" charset="77"/>
              </a:rPr>
              <a:t>Working on behalf of the world’s leading developer of HIV treatments, BrickHouse Communications’ CEO led an international team of health care experts who developed a stakeholder engagement process to produce a policy paper in conjunction with 27 HIV patient advocates from around the world. Beginning early in 2021, the team created a series of issue briefs on six topic areas that our client felt were critical to defining the future of treatment success for people living with HIV.</a:t>
            </a:r>
            <a:r>
              <a:rPr lang="en-US" sz="1050" dirty="0">
                <a:latin typeface="Raleway" panose="020B0503030101060003" pitchFamily="34" charset="77"/>
                <a:cs typeface="Arial" panose="020B0604020202020204" pitchFamily="34" charset="0"/>
              </a:rPr>
              <a:t> </a:t>
            </a:r>
            <a:r>
              <a:rPr lang="en-US" sz="1050" b="0" i="0" u="none" strike="noStrike" dirty="0">
                <a:solidFill>
                  <a:srgbClr val="000000"/>
                </a:solidFill>
                <a:effectLst/>
                <a:latin typeface="Raleway" panose="020B0503030101060003" pitchFamily="34" charset="77"/>
              </a:rPr>
              <a:t>The communications team then engaged a noted academic leader to convene a series of three roundtable discussions (one for the U.S., one for the E.U., Canada and U.K, and one for the rest of the world) that discussed the issue briefs in depth and offered critical feedback. The issue briefs were then collapsed into one policy paper that was refined through multiple rounds of edits from stakeholders. The team managed the integration of all edits and the certification of the paper by the client’s medical and legal review teams in time for the paper to be released at an international HIV/AIDS conference in October 2021. After its release the paper is being promoted through a variety of digital tactics.</a:t>
            </a:r>
          </a:p>
          <a:p>
            <a:pPr marL="11" indent="0">
              <a:spcBef>
                <a:spcPts val="200"/>
              </a:spcBef>
              <a:spcAft>
                <a:spcPts val="600"/>
              </a:spcAft>
              <a:buClr>
                <a:srgbClr val="469D98"/>
              </a:buClr>
              <a:buNone/>
            </a:pPr>
            <a:r>
              <a:rPr lang="en-US" sz="1050" dirty="0">
                <a:solidFill>
                  <a:srgbClr val="00509B"/>
                </a:solidFill>
                <a:latin typeface="Raleway" panose="020B0503030101060003" pitchFamily="34" charset="77"/>
                <a:cs typeface="Arial" panose="020B0604020202020204" pitchFamily="34" charset="0"/>
              </a:rPr>
              <a:t>For more detailed case studies please see our website: </a:t>
            </a:r>
            <a:r>
              <a:rPr lang="en-US" sz="1050" dirty="0">
                <a:solidFill>
                  <a:srgbClr val="00509B"/>
                </a:solidFill>
                <a:latin typeface="Raleway" panose="020B0503030101060003" pitchFamily="34" charset="77"/>
                <a:cs typeface="Arial" panose="020B0604020202020204" pitchFamily="34" charset="0"/>
                <a:hlinkClick r:id="rId2"/>
              </a:rPr>
              <a:t>www.brickhousecomms.com</a:t>
            </a:r>
            <a:r>
              <a:rPr lang="en-US" sz="1050" dirty="0">
                <a:solidFill>
                  <a:srgbClr val="00509B"/>
                </a:solidFill>
                <a:latin typeface="Raleway" panose="020B0503030101060003" pitchFamily="34" charset="77"/>
                <a:cs typeface="Arial" panose="020B0604020202020204" pitchFamily="34" charset="0"/>
              </a:rPr>
              <a:t> </a:t>
            </a:r>
          </a:p>
        </p:txBody>
      </p:sp>
      <p:sp>
        <p:nvSpPr>
          <p:cNvPr id="4" name="Footer Placeholder 3">
            <a:extLst>
              <a:ext uri="{FF2B5EF4-FFF2-40B4-BE49-F238E27FC236}">
                <a16:creationId xmlns:a16="http://schemas.microsoft.com/office/drawing/2014/main" id="{93A3BA07-C507-1B4E-92F0-8B4F84420876}"/>
              </a:ext>
            </a:extLst>
          </p:cNvPr>
          <p:cNvSpPr>
            <a:spLocks noGrp="1"/>
          </p:cNvSpPr>
          <p:nvPr>
            <p:ph type="ftr" sz="quarter" idx="11"/>
          </p:nvPr>
        </p:nvSpPr>
        <p:spPr>
          <a:xfrm>
            <a:off x="8952657" y="11276037"/>
            <a:ext cx="6187510" cy="735659"/>
          </a:xfrm>
        </p:spPr>
        <p:txBody>
          <a:bodyPr/>
          <a:lstStyle/>
          <a:p>
            <a:r>
              <a:rPr lang="en-US"/>
              <a:t>© 2023 BRICKHOUSE COMMUNICATIONS |</a:t>
            </a:r>
          </a:p>
        </p:txBody>
      </p:sp>
      <p:sp>
        <p:nvSpPr>
          <p:cNvPr id="5" name="Slide Number Placeholder 4">
            <a:extLst>
              <a:ext uri="{FF2B5EF4-FFF2-40B4-BE49-F238E27FC236}">
                <a16:creationId xmlns:a16="http://schemas.microsoft.com/office/drawing/2014/main" id="{174E88F2-474F-EF47-A769-3A477BE084AB}"/>
              </a:ext>
            </a:extLst>
          </p:cNvPr>
          <p:cNvSpPr>
            <a:spLocks noGrp="1"/>
          </p:cNvSpPr>
          <p:nvPr>
            <p:ph type="sldNum" sz="quarter" idx="12"/>
          </p:nvPr>
        </p:nvSpPr>
        <p:spPr>
          <a:xfrm>
            <a:off x="14950515" y="11276037"/>
            <a:ext cx="1217996" cy="735659"/>
          </a:xfrm>
        </p:spPr>
        <p:txBody>
          <a:bodyPr/>
          <a:lstStyle/>
          <a:p>
            <a:fld id="{55344F95-DE4F-B340-82E6-38714C9F340D}" type="slidenum">
              <a:rPr lang="en-US" smtClean="0"/>
              <a:pPr/>
              <a:t>2</a:t>
            </a:fld>
            <a:endParaRPr lang="en-US"/>
          </a:p>
        </p:txBody>
      </p:sp>
      <p:sp>
        <p:nvSpPr>
          <p:cNvPr id="14" name="TextBox 13">
            <a:extLst>
              <a:ext uri="{FF2B5EF4-FFF2-40B4-BE49-F238E27FC236}">
                <a16:creationId xmlns:a16="http://schemas.microsoft.com/office/drawing/2014/main" id="{C4C8FDC7-220C-C01E-A60D-B6811AFB8E8A}"/>
              </a:ext>
            </a:extLst>
          </p:cNvPr>
          <p:cNvSpPr txBox="1"/>
          <p:nvPr/>
        </p:nvSpPr>
        <p:spPr>
          <a:xfrm>
            <a:off x="5843016" y="9730715"/>
            <a:ext cx="1929384" cy="246221"/>
          </a:xfrm>
          <a:prstGeom prst="rect">
            <a:avLst/>
          </a:prstGeom>
          <a:noFill/>
        </p:spPr>
        <p:txBody>
          <a:bodyPr wrap="square">
            <a:spAutoFit/>
          </a:bodyPr>
          <a:lstStyle/>
          <a:p>
            <a:r>
              <a:rPr lang="en-US" sz="1000" dirty="0">
                <a:solidFill>
                  <a:schemeClr val="bg1">
                    <a:lumMod val="75000"/>
                  </a:schemeClr>
                </a:solidFill>
              </a:rPr>
              <a:t>BRICKHOUSE COMMUNICATIONS </a:t>
            </a:r>
          </a:p>
        </p:txBody>
      </p:sp>
      <p:sp>
        <p:nvSpPr>
          <p:cNvPr id="17" name="Content Placeholder 2">
            <a:extLst>
              <a:ext uri="{FF2B5EF4-FFF2-40B4-BE49-F238E27FC236}">
                <a16:creationId xmlns:a16="http://schemas.microsoft.com/office/drawing/2014/main" id="{C5AC350F-072F-93DA-2AD5-31F2823D50BF}"/>
              </a:ext>
            </a:extLst>
          </p:cNvPr>
          <p:cNvSpPr txBox="1">
            <a:spLocks/>
          </p:cNvSpPr>
          <p:nvPr/>
        </p:nvSpPr>
        <p:spPr>
          <a:xfrm>
            <a:off x="326575" y="493120"/>
            <a:ext cx="3498596" cy="567583"/>
          </a:xfrm>
          <a:prstGeom prst="rect">
            <a:avLst/>
          </a:prstGeom>
        </p:spPr>
        <p:txBody>
          <a:bodyPr vert="horz" lIns="91440" tIns="45720" rIns="91440" bIns="45720" rtlCol="0">
            <a:normAutofit/>
          </a:bodyPr>
          <a:lstStyle>
            <a:lvl1pPr marL="194310" indent="-194310" algn="l" defTabSz="777240" rtl="0" eaLnBrk="1" latinLnBrk="0" hangingPunct="1">
              <a:lnSpc>
                <a:spcPct val="100000"/>
              </a:lnSpc>
              <a:spcBef>
                <a:spcPts val="850"/>
              </a:spcBef>
              <a:spcAft>
                <a:spcPts val="1209"/>
              </a:spcAft>
              <a:buFont typeface="Arial" panose="020B0604020202020204" pitchFamily="34" charset="0"/>
              <a:buChar char="•"/>
              <a:defRPr sz="3223" kern="1200">
                <a:solidFill>
                  <a:schemeClr val="tx1"/>
                </a:solidFill>
                <a:latin typeface="+mn-lt"/>
                <a:ea typeface="+mn-ea"/>
                <a:cs typeface="+mn-cs"/>
              </a:defRPr>
            </a:lvl1pPr>
            <a:lvl2pPr marL="582930" indent="-194310" algn="l" defTabSz="777240" rtl="0" eaLnBrk="1" latinLnBrk="0" hangingPunct="1">
              <a:lnSpc>
                <a:spcPct val="100000"/>
              </a:lnSpc>
              <a:spcBef>
                <a:spcPts val="425"/>
              </a:spcBef>
              <a:spcAft>
                <a:spcPts val="1209"/>
              </a:spcAft>
              <a:buFont typeface="Arial" panose="020B0604020202020204" pitchFamily="34" charset="0"/>
              <a:buChar char="•"/>
              <a:defRPr sz="2821" kern="1200">
                <a:solidFill>
                  <a:schemeClr val="tx1"/>
                </a:solidFill>
                <a:latin typeface="+mn-lt"/>
                <a:ea typeface="+mn-ea"/>
                <a:cs typeface="+mn-cs"/>
              </a:defRPr>
            </a:lvl2pPr>
            <a:lvl3pPr marL="971550" indent="-194310" algn="l" defTabSz="777240" rtl="0" eaLnBrk="1" latinLnBrk="0" hangingPunct="1">
              <a:lnSpc>
                <a:spcPct val="90000"/>
              </a:lnSpc>
              <a:spcBef>
                <a:spcPts val="425"/>
              </a:spcBef>
              <a:spcAft>
                <a:spcPts val="1209"/>
              </a:spcAft>
              <a:buFont typeface="Arial" panose="020B0604020202020204" pitchFamily="34" charset="0"/>
              <a:buChar char="•"/>
              <a:defRPr sz="2417" kern="1200">
                <a:solidFill>
                  <a:schemeClr val="tx1"/>
                </a:solidFill>
                <a:latin typeface="+mn-lt"/>
                <a:ea typeface="+mn-ea"/>
                <a:cs typeface="+mn-cs"/>
              </a:defRPr>
            </a:lvl3pPr>
            <a:lvl4pPr marL="1360170" indent="-194310" algn="l" defTabSz="777240" rtl="0" eaLnBrk="1" latinLnBrk="0" hangingPunct="1">
              <a:lnSpc>
                <a:spcPct val="90000"/>
              </a:lnSpc>
              <a:spcBef>
                <a:spcPts val="425"/>
              </a:spcBef>
              <a:spcAft>
                <a:spcPts val="1209"/>
              </a:spcAft>
              <a:buFont typeface="Arial" panose="020B0604020202020204" pitchFamily="34" charset="0"/>
              <a:buChar char="•"/>
              <a:defRPr sz="2217" kern="1200">
                <a:solidFill>
                  <a:schemeClr val="tx1"/>
                </a:solidFill>
                <a:latin typeface="+mn-lt"/>
                <a:ea typeface="+mn-ea"/>
                <a:cs typeface="+mn-cs"/>
              </a:defRPr>
            </a:lvl4pPr>
            <a:lvl5pPr marL="1748790" indent="-194310" algn="l" defTabSz="777240" rtl="0" eaLnBrk="1" latinLnBrk="0" hangingPunct="1">
              <a:lnSpc>
                <a:spcPct val="90000"/>
              </a:lnSpc>
              <a:spcBef>
                <a:spcPts val="425"/>
              </a:spcBef>
              <a:spcAft>
                <a:spcPts val="1209"/>
              </a:spcAft>
              <a:buFont typeface="Arial" panose="020B0604020202020204" pitchFamily="34" charset="0"/>
              <a:buChar char="•"/>
              <a:defRPr sz="2217"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a:lstStyle>
          <a:p>
            <a:pPr marL="0" indent="0">
              <a:buFont typeface="Arial" panose="020B0604020202020204" pitchFamily="34" charset="0"/>
              <a:buNone/>
            </a:pPr>
            <a:r>
              <a:rPr lang="en-US" sz="1400" b="1" dirty="0">
                <a:solidFill>
                  <a:srgbClr val="F5C242"/>
                </a:solidFill>
                <a:latin typeface="Avenir Next Condensed" panose="020B0506020202020204" pitchFamily="34" charset="0"/>
                <a:cs typeface="Arial" panose="020B0604020202020204" pitchFamily="34" charset="0"/>
              </a:rPr>
              <a:t>Experience</a:t>
            </a:r>
          </a:p>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
        <p:nvSpPr>
          <p:cNvPr id="8" name="Content Placeholder 2">
            <a:extLst>
              <a:ext uri="{FF2B5EF4-FFF2-40B4-BE49-F238E27FC236}">
                <a16:creationId xmlns:a16="http://schemas.microsoft.com/office/drawing/2014/main" id="{FEC672B2-81B1-05C3-99EB-151A44F34D45}"/>
              </a:ext>
            </a:extLst>
          </p:cNvPr>
          <p:cNvSpPr txBox="1">
            <a:spLocks/>
          </p:cNvSpPr>
          <p:nvPr/>
        </p:nvSpPr>
        <p:spPr>
          <a:xfrm>
            <a:off x="326573" y="5969031"/>
            <a:ext cx="3498596" cy="567583"/>
          </a:xfrm>
          <a:prstGeom prst="rect">
            <a:avLst/>
          </a:prstGeom>
        </p:spPr>
        <p:txBody>
          <a:bodyPr vert="horz" lIns="91440" tIns="45720" rIns="91440" bIns="45720" rtlCol="0">
            <a:normAutofit/>
          </a:bodyPr>
          <a:lstStyle>
            <a:lvl1pPr marL="194310" indent="-194310" algn="l" defTabSz="777240" rtl="0" eaLnBrk="1" latinLnBrk="0" hangingPunct="1">
              <a:lnSpc>
                <a:spcPct val="100000"/>
              </a:lnSpc>
              <a:spcBef>
                <a:spcPts val="850"/>
              </a:spcBef>
              <a:spcAft>
                <a:spcPts val="1209"/>
              </a:spcAft>
              <a:buFont typeface="Arial" panose="020B0604020202020204" pitchFamily="34" charset="0"/>
              <a:buChar char="•"/>
              <a:defRPr sz="3223" kern="1200">
                <a:solidFill>
                  <a:schemeClr val="tx1"/>
                </a:solidFill>
                <a:latin typeface="+mn-lt"/>
                <a:ea typeface="+mn-ea"/>
                <a:cs typeface="+mn-cs"/>
              </a:defRPr>
            </a:lvl1pPr>
            <a:lvl2pPr marL="582930" indent="-194310" algn="l" defTabSz="777240" rtl="0" eaLnBrk="1" latinLnBrk="0" hangingPunct="1">
              <a:lnSpc>
                <a:spcPct val="100000"/>
              </a:lnSpc>
              <a:spcBef>
                <a:spcPts val="425"/>
              </a:spcBef>
              <a:spcAft>
                <a:spcPts val="1209"/>
              </a:spcAft>
              <a:buFont typeface="Arial" panose="020B0604020202020204" pitchFamily="34" charset="0"/>
              <a:buChar char="•"/>
              <a:defRPr sz="2821" kern="1200">
                <a:solidFill>
                  <a:schemeClr val="tx1"/>
                </a:solidFill>
                <a:latin typeface="+mn-lt"/>
                <a:ea typeface="+mn-ea"/>
                <a:cs typeface="+mn-cs"/>
              </a:defRPr>
            </a:lvl2pPr>
            <a:lvl3pPr marL="971550" indent="-194310" algn="l" defTabSz="777240" rtl="0" eaLnBrk="1" latinLnBrk="0" hangingPunct="1">
              <a:lnSpc>
                <a:spcPct val="90000"/>
              </a:lnSpc>
              <a:spcBef>
                <a:spcPts val="425"/>
              </a:spcBef>
              <a:spcAft>
                <a:spcPts val="1209"/>
              </a:spcAft>
              <a:buFont typeface="Arial" panose="020B0604020202020204" pitchFamily="34" charset="0"/>
              <a:buChar char="•"/>
              <a:defRPr sz="2417" kern="1200">
                <a:solidFill>
                  <a:schemeClr val="tx1"/>
                </a:solidFill>
                <a:latin typeface="+mn-lt"/>
                <a:ea typeface="+mn-ea"/>
                <a:cs typeface="+mn-cs"/>
              </a:defRPr>
            </a:lvl3pPr>
            <a:lvl4pPr marL="1360170" indent="-194310" algn="l" defTabSz="777240" rtl="0" eaLnBrk="1" latinLnBrk="0" hangingPunct="1">
              <a:lnSpc>
                <a:spcPct val="90000"/>
              </a:lnSpc>
              <a:spcBef>
                <a:spcPts val="425"/>
              </a:spcBef>
              <a:spcAft>
                <a:spcPts val="1209"/>
              </a:spcAft>
              <a:buFont typeface="Arial" panose="020B0604020202020204" pitchFamily="34" charset="0"/>
              <a:buChar char="•"/>
              <a:defRPr sz="2217" kern="1200">
                <a:solidFill>
                  <a:schemeClr val="tx1"/>
                </a:solidFill>
                <a:latin typeface="+mn-lt"/>
                <a:ea typeface="+mn-ea"/>
                <a:cs typeface="+mn-cs"/>
              </a:defRPr>
            </a:lvl4pPr>
            <a:lvl5pPr marL="1748790" indent="-194310" algn="l" defTabSz="777240" rtl="0" eaLnBrk="1" latinLnBrk="0" hangingPunct="1">
              <a:lnSpc>
                <a:spcPct val="90000"/>
              </a:lnSpc>
              <a:spcBef>
                <a:spcPts val="425"/>
              </a:spcBef>
              <a:spcAft>
                <a:spcPts val="1209"/>
              </a:spcAft>
              <a:buFont typeface="Arial" panose="020B0604020202020204" pitchFamily="34" charset="0"/>
              <a:buChar char="•"/>
              <a:defRPr sz="2217"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a:lstStyle>
          <a:p>
            <a:pPr marL="0" indent="0">
              <a:buFont typeface="Arial" panose="020B0604020202020204" pitchFamily="34" charset="0"/>
              <a:buNone/>
            </a:pPr>
            <a:r>
              <a:rPr lang="en-US" sz="1400" b="1" dirty="0">
                <a:solidFill>
                  <a:srgbClr val="F5C242"/>
                </a:solidFill>
                <a:latin typeface="Avenir Next Condensed" panose="020B0506020202020204" pitchFamily="34" charset="0"/>
                <a:cs typeface="Arial" panose="020B0604020202020204" pitchFamily="34" charset="0"/>
              </a:rPr>
              <a:t>Leadership</a:t>
            </a:r>
          </a:p>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
        <p:nvSpPr>
          <p:cNvPr id="9" name="Content Placeholder 2">
            <a:extLst>
              <a:ext uri="{FF2B5EF4-FFF2-40B4-BE49-F238E27FC236}">
                <a16:creationId xmlns:a16="http://schemas.microsoft.com/office/drawing/2014/main" id="{61A4DF57-1D41-88C3-3A00-AE5B7323700C}"/>
              </a:ext>
            </a:extLst>
          </p:cNvPr>
          <p:cNvSpPr txBox="1">
            <a:spLocks/>
          </p:cNvSpPr>
          <p:nvPr/>
        </p:nvSpPr>
        <p:spPr>
          <a:xfrm>
            <a:off x="326573" y="6356305"/>
            <a:ext cx="5434147" cy="2421935"/>
          </a:xfrm>
          <a:prstGeom prst="rect">
            <a:avLst/>
          </a:prstGeom>
        </p:spPr>
        <p:txBody>
          <a:bodyPr vert="horz" lIns="91440" tIns="45720" rIns="91440" bIns="45720" rtlCol="0">
            <a:normAutofit/>
          </a:bodyPr>
          <a:lstStyle>
            <a:lvl1pPr marL="194310" indent="-194310" algn="l" defTabSz="777240" rtl="0" eaLnBrk="1" latinLnBrk="0" hangingPunct="1">
              <a:lnSpc>
                <a:spcPct val="100000"/>
              </a:lnSpc>
              <a:spcBef>
                <a:spcPts val="850"/>
              </a:spcBef>
              <a:spcAft>
                <a:spcPts val="1209"/>
              </a:spcAft>
              <a:buFont typeface="Arial" panose="020B0604020202020204" pitchFamily="34" charset="0"/>
              <a:buChar char="•"/>
              <a:defRPr sz="3223" kern="1200">
                <a:solidFill>
                  <a:schemeClr val="tx1"/>
                </a:solidFill>
                <a:latin typeface="+mn-lt"/>
                <a:ea typeface="+mn-ea"/>
                <a:cs typeface="+mn-cs"/>
              </a:defRPr>
            </a:lvl1pPr>
            <a:lvl2pPr marL="582930" indent="-194310" algn="l" defTabSz="777240" rtl="0" eaLnBrk="1" latinLnBrk="0" hangingPunct="1">
              <a:lnSpc>
                <a:spcPct val="100000"/>
              </a:lnSpc>
              <a:spcBef>
                <a:spcPts val="425"/>
              </a:spcBef>
              <a:spcAft>
                <a:spcPts val="1209"/>
              </a:spcAft>
              <a:buFont typeface="Arial" panose="020B0604020202020204" pitchFamily="34" charset="0"/>
              <a:buChar char="•"/>
              <a:defRPr sz="2821" kern="1200">
                <a:solidFill>
                  <a:schemeClr val="tx1"/>
                </a:solidFill>
                <a:latin typeface="+mn-lt"/>
                <a:ea typeface="+mn-ea"/>
                <a:cs typeface="+mn-cs"/>
              </a:defRPr>
            </a:lvl2pPr>
            <a:lvl3pPr marL="971550" indent="-194310" algn="l" defTabSz="777240" rtl="0" eaLnBrk="1" latinLnBrk="0" hangingPunct="1">
              <a:lnSpc>
                <a:spcPct val="90000"/>
              </a:lnSpc>
              <a:spcBef>
                <a:spcPts val="425"/>
              </a:spcBef>
              <a:spcAft>
                <a:spcPts val="1209"/>
              </a:spcAft>
              <a:buFont typeface="Arial" panose="020B0604020202020204" pitchFamily="34" charset="0"/>
              <a:buChar char="•"/>
              <a:defRPr sz="2417" kern="1200">
                <a:solidFill>
                  <a:schemeClr val="tx1"/>
                </a:solidFill>
                <a:latin typeface="+mn-lt"/>
                <a:ea typeface="+mn-ea"/>
                <a:cs typeface="+mn-cs"/>
              </a:defRPr>
            </a:lvl3pPr>
            <a:lvl4pPr marL="1360170" indent="-194310" algn="l" defTabSz="777240" rtl="0" eaLnBrk="1" latinLnBrk="0" hangingPunct="1">
              <a:lnSpc>
                <a:spcPct val="90000"/>
              </a:lnSpc>
              <a:spcBef>
                <a:spcPts val="425"/>
              </a:spcBef>
              <a:spcAft>
                <a:spcPts val="1209"/>
              </a:spcAft>
              <a:buFont typeface="Arial" panose="020B0604020202020204" pitchFamily="34" charset="0"/>
              <a:buChar char="•"/>
              <a:defRPr sz="2217" kern="1200">
                <a:solidFill>
                  <a:schemeClr val="tx1"/>
                </a:solidFill>
                <a:latin typeface="+mn-lt"/>
                <a:ea typeface="+mn-ea"/>
                <a:cs typeface="+mn-cs"/>
              </a:defRPr>
            </a:lvl4pPr>
            <a:lvl5pPr marL="1748790" indent="-194310" algn="l" defTabSz="777240" rtl="0" eaLnBrk="1" latinLnBrk="0" hangingPunct="1">
              <a:lnSpc>
                <a:spcPct val="90000"/>
              </a:lnSpc>
              <a:spcBef>
                <a:spcPts val="425"/>
              </a:spcBef>
              <a:spcAft>
                <a:spcPts val="1209"/>
              </a:spcAft>
              <a:buFont typeface="Arial" panose="020B0604020202020204" pitchFamily="34" charset="0"/>
              <a:buChar char="•"/>
              <a:defRPr sz="2217"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a:lstStyle>
          <a:p>
            <a:pPr marL="0" indent="0">
              <a:spcBef>
                <a:spcPts val="200"/>
              </a:spcBef>
              <a:spcAft>
                <a:spcPts val="600"/>
              </a:spcAft>
              <a:buFont typeface="Arial" panose="020B0604020202020204" pitchFamily="34" charset="0"/>
              <a:buNone/>
            </a:pPr>
            <a:r>
              <a:rPr lang="en-US" sz="1200" b="1" i="0" u="none" strike="noStrike" dirty="0">
                <a:solidFill>
                  <a:srgbClr val="00509B"/>
                </a:solidFill>
                <a:effectLst/>
                <a:latin typeface="Raleway" panose="020B0503030101060003" pitchFamily="34" charset="77"/>
              </a:rPr>
              <a:t>Patrick Brady, Founder</a:t>
            </a:r>
          </a:p>
          <a:p>
            <a:pPr marL="0" indent="0">
              <a:spcBef>
                <a:spcPts val="200"/>
              </a:spcBef>
              <a:spcAft>
                <a:spcPts val="600"/>
              </a:spcAft>
              <a:buFont typeface="Arial" panose="020B0604020202020204" pitchFamily="34" charset="0"/>
              <a:buNone/>
            </a:pPr>
            <a:r>
              <a:rPr lang="en-US" sz="1050" b="0" i="0" u="none" strike="noStrike" dirty="0">
                <a:solidFill>
                  <a:srgbClr val="000000"/>
                </a:solidFill>
                <a:effectLst/>
                <a:latin typeface="Raleway" panose="020B0503030101060003" pitchFamily="34" charset="77"/>
              </a:rPr>
              <a:t>With more than 25 years of health care public relations and integrated public affairs experience, Pat works with Fortune 100 companies, patient advocacy groups, trade associations and foundations to implement results-driven national awareness campaigns designed to achieve clients’ business and organizational objectives. Pat’s expertise includes utilizing earned and social media, advertising, survey research, economic analyses, thought leadership, and unique multimedia content to increase awareness of clients or their issues among targeted audiences, including health care stakeholders, media, and elected officials.</a:t>
            </a:r>
          </a:p>
          <a:p>
            <a:pPr marL="0" indent="0">
              <a:spcBef>
                <a:spcPts val="200"/>
              </a:spcBef>
              <a:spcAft>
                <a:spcPts val="600"/>
              </a:spcAft>
              <a:buNone/>
            </a:pPr>
            <a:r>
              <a:rPr lang="en-US" sz="1050" b="0" i="0" u="none" strike="noStrike" dirty="0">
                <a:solidFill>
                  <a:srgbClr val="000000"/>
                </a:solidFill>
                <a:effectLst/>
                <a:latin typeface="Raleway" panose="020B0503030101060003" pitchFamily="34" charset="77"/>
              </a:rPr>
              <a:t>Prior to starting BrickHouse Communications, Pat was an executive vice president with a global communications agency as well as several of the nation’s leading independent communications firms.</a:t>
            </a:r>
          </a:p>
          <a:p>
            <a:pPr marL="0" indent="0">
              <a:spcBef>
                <a:spcPts val="200"/>
              </a:spcBef>
              <a:spcAft>
                <a:spcPts val="600"/>
              </a:spcAft>
              <a:buFont typeface="Arial" panose="020B0604020202020204" pitchFamily="34" charset="0"/>
              <a:buNone/>
            </a:pPr>
            <a:endParaRPr lang="en-US" sz="800" dirty="0">
              <a:solidFill>
                <a:srgbClr val="000000"/>
              </a:solidFill>
              <a:latin typeface="Avenir Next Condensed" panose="020B0506020202020204" pitchFamily="34" charset="0"/>
              <a:cs typeface="Arial" panose="020B0604020202020204" pitchFamily="34" charset="0"/>
            </a:endParaRPr>
          </a:p>
        </p:txBody>
      </p:sp>
      <p:pic>
        <p:nvPicPr>
          <p:cNvPr id="10" name="Picture 9" descr="Logo, icon&#10;&#10;Description automatically generated">
            <a:extLst>
              <a:ext uri="{FF2B5EF4-FFF2-40B4-BE49-F238E27FC236}">
                <a16:creationId xmlns:a16="http://schemas.microsoft.com/office/drawing/2014/main" id="{0641B26C-F546-2689-CEF4-F6476A123521}"/>
              </a:ext>
            </a:extLst>
          </p:cNvPr>
          <p:cNvPicPr>
            <a:picLocks noChangeAspect="1"/>
          </p:cNvPicPr>
          <p:nvPr/>
        </p:nvPicPr>
        <p:blipFill>
          <a:blip r:embed="rId3"/>
          <a:stretch>
            <a:fillRect/>
          </a:stretch>
        </p:blipFill>
        <p:spPr>
          <a:xfrm>
            <a:off x="6207576" y="6741772"/>
            <a:ext cx="1238250" cy="1651000"/>
          </a:xfrm>
          <a:prstGeom prst="rect">
            <a:avLst/>
          </a:prstGeom>
        </p:spPr>
      </p:pic>
    </p:spTree>
    <p:extLst>
      <p:ext uri="{BB962C8B-B14F-4D97-AF65-F5344CB8AC3E}">
        <p14:creationId xmlns:p14="http://schemas.microsoft.com/office/powerpoint/2010/main" val="2910565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10230</TotalTime>
  <Words>1031</Words>
  <Application>Microsoft Macintosh PowerPoint</Application>
  <PresentationFormat>Custom</PresentationFormat>
  <Paragraphs>49</Paragraphs>
  <Slides>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Arial</vt:lpstr>
      <vt:lpstr>Avenir Next Condensed</vt:lpstr>
      <vt:lpstr>Calibri</vt:lpstr>
      <vt:lpstr>Calibri Light</vt:lpstr>
      <vt:lpstr>Raleway</vt:lpstr>
      <vt:lpstr>Rogerex</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Patrick Brady</dc:creator>
  <cp:lastModifiedBy>Patrick Brady</cp:lastModifiedBy>
  <cp:revision>11</cp:revision>
  <cp:lastPrinted>2023-03-31T16:17:39Z</cp:lastPrinted>
  <dcterms:created xsi:type="dcterms:W3CDTF">2023-02-17T13:36:47Z</dcterms:created>
  <dcterms:modified xsi:type="dcterms:W3CDTF">2023-03-31T16:53:56Z</dcterms:modified>
</cp:coreProperties>
</file>